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8" r:id="rId12"/>
    <p:sldId id="265" r:id="rId13"/>
    <p:sldId id="269" r:id="rId14"/>
    <p:sldId id="271" r:id="rId15"/>
    <p:sldId id="272" r:id="rId16"/>
    <p:sldId id="273" r:id="rId17"/>
    <p:sldId id="275" r:id="rId18"/>
    <p:sldId id="274" r:id="rId19"/>
    <p:sldId id="276"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8" d="100"/>
          <a:sy n="98" d="100"/>
        </p:scale>
        <p:origin x="-640"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208DD289-0E72-244B-B2B9-DFE1B7F4C969}" type="datetimeFigureOut">
              <a:rPr lang="en-US" smtClean="0"/>
              <a:t>3/6/14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08DD289-0E72-244B-B2B9-DFE1B7F4C969}" type="datetimeFigureOut">
              <a:rPr lang="en-US" smtClean="0"/>
              <a:t>3/6/14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08DD289-0E72-244B-B2B9-DFE1B7F4C969}" type="datetimeFigureOut">
              <a:rPr lang="en-US" smtClean="0"/>
              <a:t>3/6/14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08DD289-0E72-244B-B2B9-DFE1B7F4C969}" type="datetimeFigureOut">
              <a:rPr lang="en-US" smtClean="0"/>
              <a:t>3/6/14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208DD289-0E72-244B-B2B9-DFE1B7F4C969}" type="datetimeFigureOut">
              <a:rPr lang="en-US" smtClean="0"/>
              <a:t>3/6/14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208DD289-0E72-244B-B2B9-DFE1B7F4C969}" type="datetimeFigureOut">
              <a:rPr lang="en-US" smtClean="0"/>
              <a:t>3/6/14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208DD289-0E72-244B-B2B9-DFE1B7F4C969}" type="datetimeFigureOut">
              <a:rPr lang="en-US" smtClean="0"/>
              <a:t>3/6/14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208DD289-0E72-244B-B2B9-DFE1B7F4C969}" type="datetimeFigureOut">
              <a:rPr lang="en-US" smtClean="0"/>
              <a:t>3/6/14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8DD289-0E72-244B-B2B9-DFE1B7F4C969}" type="datetimeFigureOut">
              <a:rPr lang="en-US" smtClean="0"/>
              <a:t>3/6/14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08DD289-0E72-244B-B2B9-DFE1B7F4C969}" type="datetimeFigureOut">
              <a:rPr lang="en-US" smtClean="0"/>
              <a:t>3/6/14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08DD289-0E72-244B-B2B9-DFE1B7F4C969}" type="datetimeFigureOut">
              <a:rPr lang="en-US" smtClean="0"/>
              <a:t>3/6/14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C0C10A-2848-6D4D-AED2-3C62408A49C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8DD289-0E72-244B-B2B9-DFE1B7F4C969}" type="datetimeFigureOut">
              <a:rPr lang="en-US" smtClean="0"/>
              <a:t>3/6/14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C0C10A-2848-6D4D-AED2-3C62408A49C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33243"/>
            <a:ext cx="9144000" cy="2304654"/>
          </a:xfrm>
        </p:spPr>
        <p:txBody>
          <a:bodyPr>
            <a:normAutofit/>
          </a:bodyPr>
          <a:lstStyle/>
          <a:p>
            <a:r>
              <a:rPr lang="en-US" b="1" dirty="0">
                <a:latin typeface="American Typewriter"/>
                <a:cs typeface="American Typewriter"/>
              </a:rPr>
              <a:t>Samizdat lessons:</a:t>
            </a:r>
            <a:r>
              <a:rPr lang="en-US" b="1" dirty="0" smtClean="0">
                <a:latin typeface="American Typewriter"/>
                <a:cs typeface="American Typewriter"/>
              </a:rPr>
              <a:t> </a:t>
            </a:r>
            <a:br>
              <a:rPr lang="en-US" b="1" dirty="0" smtClean="0">
                <a:latin typeface="American Typewriter"/>
                <a:cs typeface="American Typewriter"/>
              </a:rPr>
            </a:br>
            <a:r>
              <a:rPr lang="en-US" b="1" dirty="0" smtClean="0">
                <a:latin typeface="American Typewriter"/>
                <a:cs typeface="American Typewriter"/>
              </a:rPr>
              <a:t>three </a:t>
            </a:r>
            <a:r>
              <a:rPr lang="en-US" b="1" dirty="0">
                <a:latin typeface="American Typewriter"/>
                <a:cs typeface="American Typewriter"/>
              </a:rPr>
              <a:t>dimensions of</a:t>
            </a:r>
            <a:r>
              <a:rPr lang="en-US" b="1" dirty="0" smtClean="0">
                <a:latin typeface="American Typewriter"/>
                <a:cs typeface="American Typewriter"/>
              </a:rPr>
              <a:t> </a:t>
            </a:r>
            <a:br>
              <a:rPr lang="en-US" b="1" dirty="0" smtClean="0">
                <a:latin typeface="American Typewriter"/>
                <a:cs typeface="American Typewriter"/>
              </a:rPr>
            </a:br>
            <a:r>
              <a:rPr lang="en-US" b="1" dirty="0" smtClean="0">
                <a:latin typeface="American Typewriter"/>
                <a:cs typeface="American Typewriter"/>
              </a:rPr>
              <a:t>the </a:t>
            </a:r>
            <a:r>
              <a:rPr lang="en-US" b="1" dirty="0">
                <a:latin typeface="American Typewriter"/>
                <a:cs typeface="American Typewriter"/>
              </a:rPr>
              <a:t>politics of self-publishing</a:t>
            </a:r>
          </a:p>
        </p:txBody>
      </p:sp>
      <p:sp>
        <p:nvSpPr>
          <p:cNvPr id="3" name="Subtitle 2"/>
          <p:cNvSpPr>
            <a:spLocks noGrp="1"/>
          </p:cNvSpPr>
          <p:nvPr>
            <p:ph type="subTitle" idx="1"/>
          </p:nvPr>
        </p:nvSpPr>
        <p:spPr>
          <a:xfrm>
            <a:off x="0" y="3187658"/>
            <a:ext cx="9144000" cy="3670342"/>
          </a:xfrm>
        </p:spPr>
        <p:txBody>
          <a:bodyPr/>
          <a:lstStyle/>
          <a:p>
            <a:r>
              <a:rPr lang="en-US" b="1" dirty="0" smtClean="0">
                <a:solidFill>
                  <a:schemeClr val="tx1"/>
                </a:solidFill>
                <a:latin typeface="American Typewriter"/>
                <a:cs typeface="American Typewriter"/>
              </a:rPr>
              <a:t>Endre D</a:t>
            </a:r>
            <a:r>
              <a:rPr lang="en-US" b="1" dirty="0" smtClean="0">
                <a:solidFill>
                  <a:schemeClr val="tx1"/>
                </a:solidFill>
                <a:latin typeface="American Typewriter"/>
                <a:cs typeface="American Typewriter"/>
              </a:rPr>
              <a:t>ányi</a:t>
            </a:r>
          </a:p>
          <a:p>
            <a:r>
              <a:rPr lang="en-US" b="1" dirty="0" smtClean="0">
                <a:solidFill>
                  <a:schemeClr val="tx1"/>
                </a:solidFill>
                <a:latin typeface="American Typewriter"/>
                <a:cs typeface="American Typewriter"/>
              </a:rPr>
              <a:t>Goethe University and Mattering Press</a:t>
            </a:r>
          </a:p>
          <a:p>
            <a:r>
              <a:rPr lang="en-US" b="1" u="sng" dirty="0" err="1" smtClean="0">
                <a:solidFill>
                  <a:schemeClr val="accent2">
                    <a:lumMod val="75000"/>
                  </a:schemeClr>
                </a:solidFill>
                <a:latin typeface="American Typewriter"/>
                <a:cs typeface="American Typewriter"/>
              </a:rPr>
              <a:t>www.matteringpress.org</a:t>
            </a:r>
            <a:endParaRPr lang="en-US" b="1" u="sng" dirty="0" smtClean="0">
              <a:solidFill>
                <a:schemeClr val="accent2">
                  <a:lumMod val="75000"/>
                </a:schemeClr>
              </a:solidFill>
              <a:latin typeface="American Typewriter"/>
              <a:cs typeface="American Typewriter"/>
            </a:endParaRPr>
          </a:p>
          <a:p>
            <a:endParaRPr lang="en-US" b="1" dirty="0" smtClean="0">
              <a:solidFill>
                <a:schemeClr val="tx1"/>
              </a:solidFill>
              <a:latin typeface="American Typewriter"/>
              <a:cs typeface="American Typewriter"/>
            </a:endParaRPr>
          </a:p>
          <a:p>
            <a:r>
              <a:rPr lang="en-US" b="1" dirty="0" smtClean="0">
                <a:solidFill>
                  <a:schemeClr val="tx1"/>
                </a:solidFill>
                <a:latin typeface="American Typewriter"/>
                <a:cs typeface="American Typewriter"/>
              </a:rPr>
              <a:t>‘Disrupting the </a:t>
            </a:r>
            <a:r>
              <a:rPr lang="en-US" b="1" i="1" dirty="0" smtClean="0">
                <a:solidFill>
                  <a:schemeClr val="tx1"/>
                </a:solidFill>
                <a:latin typeface="American Typewriter"/>
                <a:cs typeface="American Typewriter"/>
              </a:rPr>
              <a:t>Human</a:t>
            </a:r>
            <a:r>
              <a:rPr lang="en-US" b="1" dirty="0" smtClean="0">
                <a:solidFill>
                  <a:schemeClr val="tx1"/>
                </a:solidFill>
                <a:latin typeface="American Typewriter"/>
                <a:cs typeface="American Typewriter"/>
              </a:rPr>
              <a:t>ities’ seminar</a:t>
            </a:r>
          </a:p>
          <a:p>
            <a:r>
              <a:rPr lang="en-US" b="1" dirty="0" smtClean="0">
                <a:solidFill>
                  <a:schemeClr val="tx1"/>
                </a:solidFill>
                <a:latin typeface="American Typewriter"/>
                <a:cs typeface="American Typewriter"/>
              </a:rPr>
              <a:t>Coventry University, 7 March 2014</a:t>
            </a:r>
            <a:endParaRPr lang="en-US" b="1" dirty="0">
              <a:solidFill>
                <a:schemeClr val="tx1"/>
              </a:solidFill>
              <a:latin typeface="American Typewriter"/>
              <a:cs typeface="American Typewrite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9895"/>
            <a:ext cx="8229600" cy="2021442"/>
          </a:xfrm>
        </p:spPr>
        <p:txBody>
          <a:bodyPr/>
          <a:lstStyle/>
          <a:p>
            <a:r>
              <a:rPr lang="en-US" b="1" dirty="0" smtClean="0">
                <a:latin typeface="American Typewriter"/>
                <a:cs typeface="American Typewriter"/>
              </a:rPr>
              <a:t>Three dimensions:</a:t>
            </a:r>
            <a:br>
              <a:rPr lang="en-US" b="1" dirty="0" smtClean="0">
                <a:latin typeface="American Typewriter"/>
                <a:cs typeface="American Typewriter"/>
              </a:rPr>
            </a:br>
            <a:r>
              <a:rPr lang="en-US" b="1" dirty="0" smtClean="0">
                <a:latin typeface="American Typewriter"/>
                <a:cs typeface="American Typewriter"/>
              </a:rPr>
              <a:t>experimentation</a:t>
            </a:r>
            <a:endParaRPr lang="en-US" b="1"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49595"/>
            <a:ext cx="8229600" cy="5364595"/>
          </a:xfrm>
        </p:spPr>
        <p:txBody>
          <a:bodyPr>
            <a:normAutofit fontScale="85000" lnSpcReduction="10000"/>
          </a:bodyPr>
          <a:lstStyle/>
          <a:p>
            <a:pPr>
              <a:buNone/>
            </a:pPr>
            <a:r>
              <a:rPr lang="en-US" dirty="0" smtClean="0">
                <a:latin typeface="American Typewriter"/>
                <a:cs typeface="American Typewriter"/>
              </a:rPr>
              <a:t>   ‘</a:t>
            </a:r>
            <a:r>
              <a:rPr lang="en-GB" dirty="0">
                <a:latin typeface="American Typewriter"/>
                <a:cs typeface="American Typewriter"/>
              </a:rPr>
              <a:t>Dissidents questioned not so much the </a:t>
            </a:r>
            <a:r>
              <a:rPr lang="en-GB" i="1" dirty="0">
                <a:latin typeface="American Typewriter"/>
                <a:cs typeface="American Typewriter"/>
              </a:rPr>
              <a:t>principles</a:t>
            </a:r>
            <a:r>
              <a:rPr lang="en-GB" dirty="0">
                <a:latin typeface="American Typewriter"/>
                <a:cs typeface="American Typewriter"/>
              </a:rPr>
              <a:t> of the existing political order but rather their implementation. For the majority, the issue was not whether socialism was feasible at all; it was too real to have any doubts about its existence. Instead, to quote the title of an influential samizdat article, the main question was: “Is a </a:t>
            </a:r>
            <a:r>
              <a:rPr lang="en-GB" dirty="0" err="1">
                <a:latin typeface="American Typewriter"/>
                <a:cs typeface="American Typewriter"/>
              </a:rPr>
              <a:t>nontotalitarian</a:t>
            </a:r>
            <a:r>
              <a:rPr lang="en-GB" dirty="0">
                <a:latin typeface="American Typewriter"/>
                <a:cs typeface="American Typewriter"/>
              </a:rPr>
              <a:t> [sic!] type of socialism possible?”</a:t>
            </a:r>
            <a:r>
              <a:rPr lang="en-GB" dirty="0" smtClean="0">
                <a:latin typeface="American Typewriter"/>
                <a:cs typeface="American Typewriter"/>
              </a:rPr>
              <a:t> </a:t>
            </a:r>
            <a:r>
              <a:rPr lang="en-US" dirty="0" smtClean="0">
                <a:latin typeface="American Typewriter"/>
                <a:cs typeface="American Typewriter"/>
              </a:rPr>
              <a:t>’</a:t>
            </a:r>
          </a:p>
          <a:p>
            <a:pPr>
              <a:buNone/>
            </a:pPr>
            <a:endParaRPr lang="en-US" dirty="0" smtClean="0">
              <a:latin typeface="American Typewriter"/>
              <a:cs typeface="American Typewriter"/>
            </a:endParaRPr>
          </a:p>
          <a:p>
            <a:pPr>
              <a:buNone/>
            </a:pPr>
            <a:r>
              <a:rPr lang="en-US" dirty="0" smtClean="0">
                <a:latin typeface="American Typewriter"/>
                <a:cs typeface="American Typewriter"/>
              </a:rPr>
              <a:t>   </a:t>
            </a:r>
            <a:r>
              <a:rPr lang="en-GB" dirty="0" err="1">
                <a:latin typeface="American Typewriter"/>
                <a:cs typeface="American Typewriter"/>
              </a:rPr>
              <a:t>Oushakine</a:t>
            </a:r>
            <a:r>
              <a:rPr lang="en-GB" dirty="0">
                <a:latin typeface="American Typewriter"/>
                <a:cs typeface="American Typewriter"/>
              </a:rPr>
              <a:t>, S. A. (2001) ‘The Terrifying Mimicry of Samizdat’, </a:t>
            </a:r>
            <a:r>
              <a:rPr lang="en-GB" i="1" dirty="0">
                <a:latin typeface="American Typewriter"/>
                <a:cs typeface="American Typewriter"/>
              </a:rPr>
              <a:t>Public Culture, </a:t>
            </a:r>
            <a:r>
              <a:rPr lang="en-GB" dirty="0">
                <a:latin typeface="American Typewriter"/>
                <a:cs typeface="American Typewriter"/>
              </a:rPr>
              <a:t>Vol. 13, No 2, </a:t>
            </a:r>
            <a:r>
              <a:rPr lang="en-GB" dirty="0" err="1" smtClean="0">
                <a:latin typeface="American Typewriter"/>
                <a:cs typeface="American Typewriter"/>
              </a:rPr>
              <a:t>p</a:t>
            </a:r>
            <a:r>
              <a:rPr lang="en-GB" dirty="0" smtClean="0">
                <a:latin typeface="American Typewriter"/>
                <a:cs typeface="American Typewriter"/>
              </a:rPr>
              <a:t>. 199.</a:t>
            </a:r>
            <a:endParaRPr lang="en-US"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9895"/>
            <a:ext cx="8229600" cy="2021442"/>
          </a:xfrm>
        </p:spPr>
        <p:txBody>
          <a:bodyPr/>
          <a:lstStyle/>
          <a:p>
            <a:r>
              <a:rPr lang="en-US" b="1" dirty="0" smtClean="0">
                <a:latin typeface="American Typewriter"/>
                <a:cs typeface="American Typewriter"/>
              </a:rPr>
              <a:t>Three dimensions:</a:t>
            </a:r>
            <a:br>
              <a:rPr lang="en-US" b="1" dirty="0" smtClean="0">
                <a:latin typeface="American Typewriter"/>
                <a:cs typeface="American Typewriter"/>
              </a:rPr>
            </a:br>
            <a:r>
              <a:rPr lang="en-US" b="1" dirty="0" smtClean="0">
                <a:latin typeface="American Typewriter"/>
                <a:cs typeface="American Typewriter"/>
              </a:rPr>
              <a:t>the ethics of openness </a:t>
            </a:r>
            <a:endParaRPr lang="en-US" b="1"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49595"/>
            <a:ext cx="8229600" cy="5235015"/>
          </a:xfrm>
        </p:spPr>
        <p:txBody>
          <a:bodyPr>
            <a:normAutofit/>
          </a:bodyPr>
          <a:lstStyle/>
          <a:p>
            <a:pPr>
              <a:buNone/>
            </a:pPr>
            <a:r>
              <a:rPr lang="en-US" i="1" dirty="0" smtClean="0">
                <a:latin typeface="American Typewriter"/>
                <a:cs typeface="American Typewriter"/>
              </a:rPr>
              <a:t>The Jargon File</a:t>
            </a:r>
            <a:r>
              <a:rPr lang="en-US" dirty="0" smtClean="0">
                <a:latin typeface="American Typewriter"/>
                <a:cs typeface="American Typewriter"/>
              </a:rPr>
              <a:t> (</a:t>
            </a:r>
            <a:r>
              <a:rPr lang="en-US" u="sng" dirty="0" smtClean="0">
                <a:solidFill>
                  <a:schemeClr val="accent2">
                    <a:lumMod val="75000"/>
                  </a:schemeClr>
                </a:solidFill>
                <a:latin typeface="American Typewriter"/>
                <a:cs typeface="American Typewriter"/>
              </a:rPr>
              <a:t>http://</a:t>
            </a:r>
            <a:r>
              <a:rPr lang="en-US" u="sng" dirty="0" err="1" smtClean="0">
                <a:solidFill>
                  <a:schemeClr val="accent2">
                    <a:lumMod val="75000"/>
                  </a:schemeClr>
                </a:solidFill>
                <a:latin typeface="American Typewriter"/>
                <a:cs typeface="American Typewriter"/>
              </a:rPr>
              <a:t>samizdat.info</a:t>
            </a:r>
            <a:r>
              <a:rPr lang="en-US" u="sng" dirty="0" smtClean="0">
                <a:solidFill>
                  <a:schemeClr val="accent2">
                    <a:lumMod val="75000"/>
                  </a:schemeClr>
                </a:solidFill>
                <a:latin typeface="American Typewriter"/>
                <a:cs typeface="American Typewriter"/>
              </a:rPr>
              <a:t>/</a:t>
            </a:r>
            <a:r>
              <a:rPr lang="en-US" dirty="0" smtClean="0">
                <a:latin typeface="American Typewriter"/>
                <a:cs typeface="American Typewriter"/>
              </a:rPr>
              <a:t>):</a:t>
            </a:r>
          </a:p>
          <a:p>
            <a:pPr>
              <a:buNone/>
            </a:pPr>
            <a:r>
              <a:rPr lang="en-US" dirty="0" smtClean="0">
                <a:latin typeface="American Typewriter"/>
                <a:cs typeface="American Typewriter"/>
              </a:rPr>
              <a:t> </a:t>
            </a:r>
          </a:p>
          <a:p>
            <a:pPr>
              <a:buNone/>
            </a:pPr>
            <a:r>
              <a:rPr lang="en-US" dirty="0" smtClean="0">
                <a:latin typeface="American Typewriter"/>
                <a:cs typeface="American Typewriter"/>
              </a:rPr>
              <a:t>   ‘[Samizdat] originally referred to underground duplication and distribution of banned books in the Soviet Union; now refers by obvious extension to any less-than-official promulgation of textual material, esp. rare, obsolete, or never-formally-published computer documentation.’</a:t>
            </a:r>
            <a:endParaRPr lang="en-US"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49595"/>
            <a:ext cx="8229600" cy="5235015"/>
          </a:xfrm>
        </p:spPr>
        <p:txBody>
          <a:bodyPr>
            <a:normAutofit fontScale="92500" lnSpcReduction="10000"/>
          </a:bodyPr>
          <a:lstStyle/>
          <a:p>
            <a:pPr>
              <a:buNone/>
            </a:pPr>
            <a:r>
              <a:rPr lang="en-US" u="sng" dirty="0" smtClean="0">
                <a:solidFill>
                  <a:schemeClr val="accent2">
                    <a:lumMod val="75000"/>
                  </a:schemeClr>
                </a:solidFill>
                <a:latin typeface="American Typewriter"/>
                <a:cs typeface="American Typewriter"/>
              </a:rPr>
              <a:t>http://</a:t>
            </a:r>
            <a:r>
              <a:rPr lang="en-US" u="sng" dirty="0" err="1" smtClean="0">
                <a:solidFill>
                  <a:schemeClr val="accent2">
                    <a:lumMod val="75000"/>
                  </a:schemeClr>
                </a:solidFill>
                <a:latin typeface="American Typewriter"/>
                <a:cs typeface="American Typewriter"/>
              </a:rPr>
              <a:t>www.nongnu.org</a:t>
            </a:r>
            <a:r>
              <a:rPr lang="en-US" u="sng" dirty="0" smtClean="0">
                <a:solidFill>
                  <a:schemeClr val="accent2">
                    <a:lumMod val="75000"/>
                  </a:schemeClr>
                </a:solidFill>
                <a:latin typeface="American Typewriter"/>
                <a:cs typeface="American Typewriter"/>
              </a:rPr>
              <a:t>/samizdat/</a:t>
            </a:r>
            <a:r>
              <a:rPr lang="en-US" dirty="0" smtClean="0">
                <a:latin typeface="American Typewriter"/>
                <a:cs typeface="American Typewriter"/>
              </a:rPr>
              <a:t>:</a:t>
            </a:r>
          </a:p>
          <a:p>
            <a:pPr>
              <a:buNone/>
            </a:pPr>
            <a:r>
              <a:rPr lang="en-US" dirty="0" smtClean="0">
                <a:latin typeface="American Typewriter"/>
                <a:cs typeface="American Typewriter"/>
              </a:rPr>
              <a:t> </a:t>
            </a:r>
          </a:p>
          <a:p>
            <a:pPr>
              <a:buNone/>
            </a:pPr>
            <a:r>
              <a:rPr lang="en-US" dirty="0" smtClean="0">
                <a:latin typeface="American Typewriter"/>
                <a:cs typeface="American Typewriter"/>
              </a:rPr>
              <a:t>   ‘Samizdat is a generic RDF-based engine for building collaboration and open publishing web sites. Samizdat provides users with means to cooperate and coordinate on all kinds of activities, including media activism, resource sharing, education and research, advocacy, and so on. Samizdat intends to promote values of freedom, openness, equality, and cooperation.’</a:t>
            </a:r>
            <a:endParaRPr lang="en-US"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9895"/>
            <a:ext cx="8229600" cy="1143000"/>
          </a:xfrm>
        </p:spPr>
        <p:txBody>
          <a:bodyPr/>
          <a:lstStyle/>
          <a:p>
            <a:r>
              <a:rPr lang="en-US" b="1" dirty="0" smtClean="0">
                <a:latin typeface="American Typewriter"/>
                <a:cs typeface="American Typewriter"/>
              </a:rPr>
              <a:t>Mattering…</a:t>
            </a:r>
            <a:endParaRPr lang="en-US" b="1"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49595"/>
            <a:ext cx="8229600" cy="5364595"/>
          </a:xfrm>
        </p:spPr>
        <p:txBody>
          <a:bodyPr>
            <a:normAutofit fontScale="92500" lnSpcReduction="20000"/>
          </a:bodyPr>
          <a:lstStyle/>
          <a:p>
            <a:pPr>
              <a:buNone/>
            </a:pPr>
            <a:r>
              <a:rPr lang="en-US" dirty="0" smtClean="0">
                <a:latin typeface="American Typewriter"/>
                <a:cs typeface="American Typewriter"/>
              </a:rPr>
              <a:t>   ‘…is to </a:t>
            </a:r>
            <a:r>
              <a:rPr lang="en-US" dirty="0">
                <a:latin typeface="American Typewriter"/>
                <a:cs typeface="American Typewriter"/>
              </a:rPr>
              <a:t>take on the erasing process as the central human </a:t>
            </a:r>
            <a:r>
              <a:rPr lang="en-US" dirty="0" err="1">
                <a:latin typeface="American Typewriter"/>
                <a:cs typeface="American Typewriter"/>
              </a:rPr>
              <a:t>behaviour</a:t>
            </a:r>
            <a:r>
              <a:rPr lang="en-US" dirty="0">
                <a:latin typeface="American Typewriter"/>
                <a:cs typeface="American Typewriter"/>
              </a:rPr>
              <a:t> of concern, and then to track that comparatively across domains. This is, in the end, a profoundly political process, since so many form of social control rely on the erasure or silencing of various workers, on deleting their work from representations of the work</a:t>
            </a:r>
            <a:r>
              <a:rPr lang="en-US" dirty="0" smtClean="0">
                <a:latin typeface="American Typewriter"/>
                <a:cs typeface="American Typewriter"/>
              </a:rPr>
              <a:t>.’</a:t>
            </a:r>
          </a:p>
          <a:p>
            <a:pPr>
              <a:buNone/>
            </a:pPr>
            <a:endParaRPr lang="en-US" dirty="0" smtClean="0">
              <a:latin typeface="American Typewriter"/>
              <a:cs typeface="American Typewriter"/>
            </a:endParaRPr>
          </a:p>
          <a:p>
            <a:pPr>
              <a:buNone/>
            </a:pPr>
            <a:r>
              <a:rPr lang="en-US" dirty="0" smtClean="0">
                <a:latin typeface="American Typewriter"/>
                <a:cs typeface="American Typewriter"/>
              </a:rPr>
              <a:t>   Star, S.L. (1991) ‘The sociology of the invisible’, in Maine (Ed.) </a:t>
            </a:r>
            <a:r>
              <a:rPr lang="en-US" i="1" dirty="0" smtClean="0">
                <a:latin typeface="American Typewriter"/>
                <a:cs typeface="American Typewriter"/>
              </a:rPr>
              <a:t>Social </a:t>
            </a:r>
            <a:r>
              <a:rPr lang="en-US" i="1" dirty="0" err="1" smtClean="0">
                <a:latin typeface="American Typewriter"/>
                <a:cs typeface="American Typewriter"/>
              </a:rPr>
              <a:t>organisation</a:t>
            </a:r>
            <a:r>
              <a:rPr lang="en-US" i="1" dirty="0" smtClean="0">
                <a:latin typeface="American Typewriter"/>
                <a:cs typeface="American Typewriter"/>
              </a:rPr>
              <a:t> and social process,</a:t>
            </a:r>
            <a:r>
              <a:rPr lang="en-US" dirty="0" smtClean="0">
                <a:latin typeface="American Typewriter"/>
                <a:cs typeface="American Typewriter"/>
              </a:rPr>
              <a:t> </a:t>
            </a:r>
            <a:r>
              <a:rPr lang="en-US" dirty="0" err="1" smtClean="0">
                <a:latin typeface="American Typewriter"/>
                <a:cs typeface="American Typewriter"/>
              </a:rPr>
              <a:t>p</a:t>
            </a:r>
            <a:r>
              <a:rPr lang="en-US" dirty="0" smtClean="0">
                <a:latin typeface="American Typewriter"/>
                <a:cs typeface="American Typewriter"/>
              </a:rPr>
              <a:t>. 281.</a:t>
            </a:r>
            <a:endParaRPr lang="en-US"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49595"/>
            <a:ext cx="8229600" cy="5364595"/>
          </a:xfrm>
        </p:spPr>
        <p:txBody>
          <a:bodyPr>
            <a:normAutofit fontScale="92500"/>
          </a:bodyPr>
          <a:lstStyle/>
          <a:p>
            <a:pPr>
              <a:buNone/>
            </a:pPr>
            <a:r>
              <a:rPr lang="en-US" dirty="0" smtClean="0">
                <a:latin typeface="American Typewriter"/>
                <a:cs typeface="American Typewriter"/>
              </a:rPr>
              <a:t>   ‘…proposes not so much a new definition of truth as a method of experimentation, or a construction for new truths. To experiment is to consider theory as a creative practice. This is why it is no longer a question of knowing what is true, but how truth comes about.’</a:t>
            </a:r>
          </a:p>
          <a:p>
            <a:pPr>
              <a:buNone/>
            </a:pPr>
            <a:endParaRPr lang="en-US" dirty="0" smtClean="0">
              <a:latin typeface="American Typewriter"/>
              <a:cs typeface="American Typewriter"/>
            </a:endParaRPr>
          </a:p>
          <a:p>
            <a:pPr>
              <a:buNone/>
            </a:pPr>
            <a:r>
              <a:rPr lang="en-US" dirty="0" smtClean="0">
                <a:latin typeface="American Typewriter"/>
                <a:cs typeface="American Typewriter"/>
              </a:rPr>
              <a:t>   William James, quoted in </a:t>
            </a:r>
            <a:r>
              <a:rPr lang="en-US" dirty="0" err="1" smtClean="0">
                <a:latin typeface="American Typewriter"/>
                <a:cs typeface="American Typewriter"/>
              </a:rPr>
              <a:t>Sengers</a:t>
            </a:r>
            <a:r>
              <a:rPr lang="en-US" dirty="0" smtClean="0">
                <a:latin typeface="American Typewriter"/>
                <a:cs typeface="American Typewriter"/>
              </a:rPr>
              <a:t>, I. (2011) </a:t>
            </a:r>
            <a:r>
              <a:rPr lang="en-US" i="1" dirty="0" smtClean="0">
                <a:latin typeface="American Typewriter"/>
                <a:cs typeface="American Typewriter"/>
              </a:rPr>
              <a:t>Thinking with Whitehead</a:t>
            </a:r>
            <a:r>
              <a:rPr lang="en-US" dirty="0" smtClean="0">
                <a:latin typeface="American Typewriter"/>
                <a:cs typeface="American Typewriter"/>
              </a:rPr>
              <a:t>, Harvard University Press, </a:t>
            </a:r>
            <a:r>
              <a:rPr lang="en-US" dirty="0" err="1" smtClean="0">
                <a:latin typeface="American Typewriter"/>
                <a:cs typeface="American Typewriter"/>
              </a:rPr>
              <a:t>p</a:t>
            </a:r>
            <a:r>
              <a:rPr lang="en-US" dirty="0" smtClean="0">
                <a:latin typeface="American Typewriter"/>
                <a:cs typeface="American Typewriter"/>
              </a:rPr>
              <a:t>. 251.</a:t>
            </a:r>
            <a:endParaRPr lang="en-US"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49595"/>
            <a:ext cx="8229600" cy="5364595"/>
          </a:xfrm>
        </p:spPr>
        <p:txBody>
          <a:bodyPr>
            <a:normAutofit fontScale="77500" lnSpcReduction="20000"/>
          </a:bodyPr>
          <a:lstStyle/>
          <a:p>
            <a:pPr>
              <a:buNone/>
            </a:pPr>
            <a:r>
              <a:rPr lang="en-US" dirty="0" smtClean="0">
                <a:latin typeface="American Typewriter"/>
                <a:cs typeface="American Typewriter"/>
              </a:rPr>
              <a:t>   ‘…is a process: it does not have clear boundaries. It is open-ended. This is not a matter of size; it does not mean that a care process is larger, more encompassing, than the devices and activities that are a part of it. Instead, it is a matter of time. For care is not a (small or large) product that changes hands, but a matter of various hands working together (over time) towards a result. Care is not a transaction in which something is exchanged (a product against a price); but an interaction in which the action goes back and forth (in an ongoing process).’</a:t>
            </a:r>
          </a:p>
          <a:p>
            <a:pPr>
              <a:buNone/>
            </a:pPr>
            <a:endParaRPr lang="en-US" dirty="0" smtClean="0">
              <a:latin typeface="American Typewriter"/>
              <a:cs typeface="American Typewriter"/>
            </a:endParaRPr>
          </a:p>
          <a:p>
            <a:pPr>
              <a:buNone/>
            </a:pPr>
            <a:r>
              <a:rPr lang="en-US" dirty="0" smtClean="0">
                <a:latin typeface="American Typewriter"/>
                <a:cs typeface="American Typewriter"/>
              </a:rPr>
              <a:t>   Mol, A. (2008) </a:t>
            </a:r>
            <a:r>
              <a:rPr lang="en-US" i="1" dirty="0" smtClean="0">
                <a:latin typeface="American Typewriter"/>
                <a:cs typeface="American Typewriter"/>
              </a:rPr>
              <a:t>The Logic of Care: Health and the Problem of Patient Choice</a:t>
            </a:r>
            <a:r>
              <a:rPr lang="en-US" dirty="0" smtClean="0">
                <a:latin typeface="American Typewriter"/>
                <a:cs typeface="American Typewriter"/>
              </a:rPr>
              <a:t>, </a:t>
            </a:r>
            <a:r>
              <a:rPr lang="en-US" dirty="0" err="1" smtClean="0">
                <a:latin typeface="American Typewriter"/>
                <a:cs typeface="American Typewriter"/>
              </a:rPr>
              <a:t>Routledge</a:t>
            </a:r>
            <a:r>
              <a:rPr lang="en-US" dirty="0" smtClean="0">
                <a:latin typeface="American Typewriter"/>
                <a:cs typeface="American Typewriter"/>
              </a:rPr>
              <a:t>, </a:t>
            </a:r>
            <a:r>
              <a:rPr lang="en-US" dirty="0" err="1" smtClean="0">
                <a:latin typeface="American Typewriter"/>
                <a:cs typeface="American Typewriter"/>
              </a:rPr>
              <a:t>p</a:t>
            </a:r>
            <a:r>
              <a:rPr lang="en-US" dirty="0" smtClean="0">
                <a:latin typeface="American Typewriter"/>
                <a:cs typeface="American Typewriter"/>
              </a:rPr>
              <a:t>. 18.</a:t>
            </a:r>
            <a:endParaRPr lang="en-US"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9895"/>
            <a:ext cx="8229600" cy="2021442"/>
          </a:xfrm>
        </p:spPr>
        <p:txBody>
          <a:bodyPr/>
          <a:lstStyle/>
          <a:p>
            <a:r>
              <a:rPr lang="en-US" b="1" dirty="0" smtClean="0">
                <a:latin typeface="American Typewriter"/>
                <a:cs typeface="American Typewriter"/>
              </a:rPr>
              <a:t>Thanks for </a:t>
            </a:r>
            <a:r>
              <a:rPr lang="en-US" b="1" smtClean="0">
                <a:latin typeface="American Typewriter"/>
                <a:cs typeface="American Typewriter"/>
              </a:rPr>
              <a:t>your attention!</a:t>
            </a:r>
            <a:endParaRPr lang="en-US" b="1"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6937"/>
            <a:ext cx="8229600" cy="1143000"/>
          </a:xfrm>
        </p:spPr>
        <p:txBody>
          <a:bodyPr/>
          <a:lstStyle/>
          <a:p>
            <a:r>
              <a:rPr lang="en-US" b="1" dirty="0" smtClean="0">
                <a:latin typeface="American Typewriter"/>
                <a:cs typeface="American Typewriter"/>
              </a:rPr>
              <a:t>STS and	 				 								</a:t>
            </a:r>
            <a:r>
              <a:rPr lang="en-US" b="1" dirty="0" smtClean="0">
                <a:solidFill>
                  <a:schemeClr val="bg1"/>
                </a:solidFill>
                <a:latin typeface="American Typewriter"/>
                <a:cs typeface="American Typewriter"/>
              </a:rPr>
              <a:t>.</a:t>
            </a:r>
            <a:endParaRPr lang="en-US" b="1" dirty="0">
              <a:solidFill>
                <a:schemeClr val="bg1"/>
              </a:solidFill>
              <a:latin typeface="American Typewriter"/>
              <a:cs typeface="American Typewriter"/>
            </a:endParaRPr>
          </a:p>
        </p:txBody>
      </p:sp>
      <p:pic>
        <p:nvPicPr>
          <p:cNvPr id="6" name="Picture 5" descr="MatteringLogoNov13full.png"/>
          <p:cNvPicPr>
            <a:picLocks noChangeAspect="1"/>
          </p:cNvPicPr>
          <p:nvPr/>
        </p:nvPicPr>
        <p:blipFill>
          <a:blip r:embed="rId2"/>
          <a:stretch>
            <a:fillRect/>
          </a:stretch>
        </p:blipFill>
        <p:spPr>
          <a:xfrm>
            <a:off x="3180844" y="2176937"/>
            <a:ext cx="5704006" cy="105229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9895"/>
            <a:ext cx="8229600" cy="1143000"/>
          </a:xfrm>
        </p:spPr>
        <p:txBody>
          <a:bodyPr/>
          <a:lstStyle/>
          <a:p>
            <a:r>
              <a:rPr lang="en-US" b="1" dirty="0" smtClean="0">
                <a:latin typeface="American Typewriter"/>
                <a:cs typeface="American Typewriter"/>
              </a:rPr>
              <a:t>Samizdat histories</a:t>
            </a:r>
            <a:endParaRPr lang="en-US" b="1"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icture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icture2"/>
          <p:cNvPicPr/>
          <p:nvPr/>
        </p:nvPicPr>
        <p:blipFill>
          <a:blip r:embed="rId2"/>
          <a:srcRect/>
          <a:stretch>
            <a:fillRect/>
          </a:stretch>
        </p:blipFill>
        <p:spPr bwMode="auto">
          <a:xfrm>
            <a:off x="1736469" y="0"/>
            <a:ext cx="5675921"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icture3"/>
          <p:cNvPicPr/>
          <p:nvPr/>
        </p:nvPicPr>
        <p:blipFill>
          <a:blip r:embed="rId2"/>
          <a:srcRect/>
          <a:stretch>
            <a:fillRect/>
          </a:stretch>
        </p:blipFill>
        <p:spPr bwMode="auto">
          <a:xfrm>
            <a:off x="2047478" y="0"/>
            <a:ext cx="5002068"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icture4"/>
          <p:cNvPicPr/>
          <p:nvPr/>
        </p:nvPicPr>
        <p:blipFill>
          <a:blip r:embed="rId2"/>
          <a:srcRect/>
          <a:stretch>
            <a:fillRect/>
          </a:stretch>
        </p:blipFill>
        <p:spPr bwMode="auto">
          <a:xfrm>
            <a:off x="1775345" y="0"/>
            <a:ext cx="5857344"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9895"/>
            <a:ext cx="8229600" cy="2021442"/>
          </a:xfrm>
        </p:spPr>
        <p:txBody>
          <a:bodyPr/>
          <a:lstStyle/>
          <a:p>
            <a:r>
              <a:rPr lang="en-US" b="1" dirty="0" smtClean="0">
                <a:latin typeface="American Typewriter"/>
                <a:cs typeface="American Typewriter"/>
              </a:rPr>
              <a:t>Three dimensions:</a:t>
            </a:r>
            <a:br>
              <a:rPr lang="en-US" b="1" dirty="0" smtClean="0">
                <a:latin typeface="American Typewriter"/>
                <a:cs typeface="American Typewriter"/>
              </a:rPr>
            </a:br>
            <a:r>
              <a:rPr lang="en-US" b="1" dirty="0" smtClean="0">
                <a:latin typeface="American Typewriter"/>
                <a:cs typeface="American Typewriter"/>
              </a:rPr>
              <a:t>materiality </a:t>
            </a:r>
            <a:endParaRPr lang="en-US" b="1" dirty="0">
              <a:latin typeface="American Typewriter"/>
              <a:cs typeface="American Typewrite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49595"/>
            <a:ext cx="8229600" cy="4525963"/>
          </a:xfrm>
        </p:spPr>
        <p:txBody>
          <a:bodyPr>
            <a:normAutofit fontScale="92500" lnSpcReduction="10000"/>
          </a:bodyPr>
          <a:lstStyle/>
          <a:p>
            <a:pPr>
              <a:buNone/>
            </a:pPr>
            <a:r>
              <a:rPr lang="en-US" dirty="0" smtClean="0">
                <a:latin typeface="American Typewriter"/>
                <a:cs typeface="American Typewriter"/>
              </a:rPr>
              <a:t>   ‘</a:t>
            </a:r>
            <a:r>
              <a:rPr lang="en-US" dirty="0">
                <a:latin typeface="American Typewriter"/>
                <a:cs typeface="American Typewriter"/>
              </a:rPr>
              <a:t>T</a:t>
            </a:r>
            <a:r>
              <a:rPr lang="en-US" dirty="0" smtClean="0">
                <a:latin typeface="American Typewriter"/>
                <a:cs typeface="American Typewriter"/>
              </a:rPr>
              <a:t>he </a:t>
            </a:r>
            <a:r>
              <a:rPr lang="en-US" dirty="0">
                <a:latin typeface="American Typewriter"/>
                <a:cs typeface="American Typewriter"/>
              </a:rPr>
              <a:t>amateur typescript, the deformity of the text, the characteristic mistakes, corrections, fragile paper, and degraded print quality had value because they marked the </a:t>
            </a:r>
            <a:r>
              <a:rPr lang="en-US" i="1" dirty="0">
                <a:latin typeface="American Typewriter"/>
                <a:cs typeface="American Typewriter"/>
              </a:rPr>
              <a:t>difference </a:t>
            </a:r>
            <a:r>
              <a:rPr lang="en-US" dirty="0">
                <a:latin typeface="American Typewriter"/>
                <a:cs typeface="American Typewriter"/>
              </a:rPr>
              <a:t>between samizdat and official </a:t>
            </a:r>
            <a:r>
              <a:rPr lang="en-US" dirty="0" smtClean="0">
                <a:latin typeface="American Typewriter"/>
                <a:cs typeface="American Typewriter"/>
              </a:rPr>
              <a:t>publications.’</a:t>
            </a:r>
          </a:p>
          <a:p>
            <a:pPr>
              <a:buNone/>
            </a:pPr>
            <a:endParaRPr lang="en-US" dirty="0" smtClean="0">
              <a:latin typeface="American Typewriter"/>
              <a:cs typeface="American Typewriter"/>
            </a:endParaRPr>
          </a:p>
          <a:p>
            <a:pPr>
              <a:buNone/>
            </a:pPr>
            <a:r>
              <a:rPr lang="en-US" dirty="0" smtClean="0">
                <a:latin typeface="American Typewriter"/>
                <a:cs typeface="American Typewriter"/>
              </a:rPr>
              <a:t>   </a:t>
            </a:r>
            <a:r>
              <a:rPr lang="en-US" dirty="0" err="1" smtClean="0">
                <a:latin typeface="American Typewriter"/>
                <a:cs typeface="American Typewriter"/>
              </a:rPr>
              <a:t>Komaromi</a:t>
            </a:r>
            <a:r>
              <a:rPr lang="en-US" dirty="0" smtClean="0">
                <a:latin typeface="American Typewriter"/>
                <a:cs typeface="American Typewriter"/>
              </a:rPr>
              <a:t>, A. (2004) </a:t>
            </a:r>
            <a:r>
              <a:rPr lang="en-GB" dirty="0">
                <a:latin typeface="American Typewriter"/>
                <a:cs typeface="American Typewriter"/>
              </a:rPr>
              <a:t>The Material Existence of Soviet Samizdat’, </a:t>
            </a:r>
            <a:r>
              <a:rPr lang="en-GB" i="1" dirty="0">
                <a:latin typeface="American Typewriter"/>
                <a:cs typeface="American Typewriter"/>
              </a:rPr>
              <a:t>Slavic Review,</a:t>
            </a:r>
            <a:r>
              <a:rPr lang="en-GB" dirty="0">
                <a:latin typeface="American Typewriter"/>
                <a:cs typeface="American Typewriter"/>
              </a:rPr>
              <a:t> Vol. 63, No. 3</a:t>
            </a:r>
            <a:r>
              <a:rPr lang="en-GB" dirty="0" smtClean="0">
                <a:latin typeface="American Typewriter"/>
                <a:cs typeface="American Typewriter"/>
              </a:rPr>
              <a:t>, </a:t>
            </a:r>
            <a:r>
              <a:rPr lang="en-GB" dirty="0" err="1" smtClean="0">
                <a:latin typeface="American Typewriter"/>
                <a:cs typeface="American Typewriter"/>
              </a:rPr>
              <a:t>p</a:t>
            </a:r>
            <a:r>
              <a:rPr lang="en-GB" dirty="0" smtClean="0">
                <a:latin typeface="American Typewriter"/>
                <a:cs typeface="American Typewriter"/>
              </a:rPr>
              <a:t>. 609. </a:t>
            </a:r>
            <a:r>
              <a:rPr lang="en-US" dirty="0" smtClean="0">
                <a:latin typeface="American Typewriter"/>
                <a:cs typeface="American Typewriter"/>
              </a:rPr>
              <a:t>  </a:t>
            </a:r>
            <a:endParaRPr lang="en-US" dirty="0">
              <a:latin typeface="American Typewriter"/>
              <a:cs typeface="American Typewrite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563</TotalTime>
  <Words>742</Words>
  <Application>Microsoft Macintosh PowerPoint</Application>
  <PresentationFormat>On-screen Show (4:3)</PresentationFormat>
  <Paragraphs>35</Paragraphs>
  <Slides>19</Slides>
  <Notes>0</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Office Theme</vt:lpstr>
      <vt:lpstr>Samizdat lessons:  three dimensions of  the politics of self-publishing</vt:lpstr>
      <vt:lpstr>STS and               .</vt:lpstr>
      <vt:lpstr>Samizdat histories</vt:lpstr>
      <vt:lpstr>Slide 4</vt:lpstr>
      <vt:lpstr>Slide 5</vt:lpstr>
      <vt:lpstr>Slide 6</vt:lpstr>
      <vt:lpstr>Slide 7</vt:lpstr>
      <vt:lpstr>Three dimensions: materiality </vt:lpstr>
      <vt:lpstr>Slide 9</vt:lpstr>
      <vt:lpstr>Three dimensions: experimentation</vt:lpstr>
      <vt:lpstr>Slide 11</vt:lpstr>
      <vt:lpstr>Three dimensions: the ethics of openness </vt:lpstr>
      <vt:lpstr>Slide 13</vt:lpstr>
      <vt:lpstr>Slide 14</vt:lpstr>
      <vt:lpstr>Mattering…</vt:lpstr>
      <vt:lpstr>Slide 16</vt:lpstr>
      <vt:lpstr>Slide 17</vt:lpstr>
      <vt:lpstr>Slide 18</vt:lpstr>
      <vt:lpstr>Thanks for your attention!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Samizdat lessons:  three dimensions of the politics of self-publishing</dc:title>
  <dc:creator>Endre Dányi</dc:creator>
  <cp:lastModifiedBy>Endre Dányi</cp:lastModifiedBy>
  <cp:revision>21</cp:revision>
  <dcterms:created xsi:type="dcterms:W3CDTF">2014-03-06T08:52:21Z</dcterms:created>
  <dcterms:modified xsi:type="dcterms:W3CDTF">2014-03-06T18:15:28Z</dcterms:modified>
</cp:coreProperties>
</file>